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0"/>
  </p:notesMasterIdLst>
  <p:handoutMasterIdLst>
    <p:handoutMasterId r:id="rId31"/>
  </p:handoutMasterIdLst>
  <p:sldIdLst>
    <p:sldId id="355" r:id="rId7"/>
    <p:sldId id="370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367" r:id="rId16"/>
    <p:sldId id="364" r:id="rId17"/>
    <p:sldId id="368" r:id="rId18"/>
    <p:sldId id="365" r:id="rId19"/>
    <p:sldId id="366" r:id="rId20"/>
    <p:sldId id="356" r:id="rId21"/>
    <p:sldId id="362" r:id="rId22"/>
    <p:sldId id="363" r:id="rId23"/>
    <p:sldId id="359" r:id="rId24"/>
    <p:sldId id="361" r:id="rId25"/>
    <p:sldId id="360" r:id="rId26"/>
    <p:sldId id="357" r:id="rId27"/>
    <p:sldId id="358" r:id="rId28"/>
    <p:sldId id="369" r:id="rId29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113" d="100"/>
          <a:sy n="113" d="100"/>
        </p:scale>
        <p:origin x="758" y="91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21/05/2019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21/05/2019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a651219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a651219b7_0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5a651219b7_0_0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a651219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a651219b7_0_1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5a651219b7_0_13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a651219b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a651219b7_0_2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5a651219b7_0_23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651219b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a651219b7_0_3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5a651219b7_0_31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a651219b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a651219b7_0_3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5a651219b7_0_39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a651219b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a651219b7_0_12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5a651219b7_0_127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a651219b7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a651219b7_0_50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5a651219b7_0_505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1_Star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56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0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1.png"/><Relationship Id="rId5" Type="http://schemas.openxmlformats.org/officeDocument/2006/relationships/image" Target="../media/image20.png"/><Relationship Id="rId10" Type="http://schemas.openxmlformats.org/officeDocument/2006/relationships/image" Target="../media/image40.png"/><Relationship Id="rId4" Type="http://schemas.openxmlformats.org/officeDocument/2006/relationships/image" Target="../media/image1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6.png"/><Relationship Id="rId5" Type="http://schemas.openxmlformats.org/officeDocument/2006/relationships/image" Target="../media/image20.png"/><Relationship Id="rId10" Type="http://schemas.openxmlformats.org/officeDocument/2006/relationships/image" Target="../media/image45.png"/><Relationship Id="rId4" Type="http://schemas.openxmlformats.org/officeDocument/2006/relationships/image" Target="../media/image1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Conditional</a:t>
            </a:r>
            <a:r>
              <a:rPr lang="de-DE" dirty="0"/>
              <a:t> GAN – Week 3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Ahsan</a:t>
            </a:r>
            <a:r>
              <a:rPr lang="de-DE" dirty="0"/>
              <a:t> </a:t>
            </a:r>
            <a:r>
              <a:rPr lang="de-DE" dirty="0" err="1"/>
              <a:t>Lohdi</a:t>
            </a:r>
            <a:r>
              <a:rPr lang="de-DE" dirty="0"/>
              <a:t>, Yang An</a:t>
            </a:r>
          </a:p>
          <a:p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Munich</a:t>
            </a:r>
          </a:p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Informatics</a:t>
            </a:r>
            <a:endParaRPr lang="de-DE" dirty="0"/>
          </a:p>
          <a:p>
            <a:r>
              <a:rPr lang="de-DE" dirty="0"/>
              <a:t>Computer Vision Group</a:t>
            </a:r>
          </a:p>
          <a:p>
            <a:r>
              <a:rPr lang="de-DE" dirty="0"/>
              <a:t>Garching, 21. May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BD60-CA5A-4D66-A238-12676EF0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716537" cy="383381"/>
          </a:xfrm>
        </p:spPr>
        <p:txBody>
          <a:bodyPr/>
          <a:lstStyle/>
          <a:p>
            <a:r>
              <a:rPr lang="de-DE" dirty="0"/>
              <a:t>MUNIT – Multimodal </a:t>
            </a:r>
            <a:r>
              <a:rPr lang="de-DE" dirty="0" err="1"/>
              <a:t>Unsupervised</a:t>
            </a:r>
            <a:r>
              <a:rPr lang="de-DE" dirty="0"/>
              <a:t> Image2Image Translation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18CF1-093C-499E-9AA2-47A7DC2B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38" y="1772791"/>
            <a:ext cx="3513124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BD60-CA5A-4D66-A238-12676EF0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MUNIT – Encoding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„Content“ and „Style“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8CE8-7F74-401F-9E21-A1C1E8EA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2" y="1948513"/>
            <a:ext cx="7559695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4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BD60-CA5A-4D66-A238-12676EF0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MUNIT – Architecture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0B1F0-B781-4048-BDEA-E91472C8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55" y="1897700"/>
            <a:ext cx="7041490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2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BD60-CA5A-4D66-A238-12676EF0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MUNIT – GAN and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loss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83BAE-2728-48CB-A330-78292776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16" y="1714362"/>
            <a:ext cx="6774767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2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BD60-CA5A-4D66-A238-12676EF0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MUNIT – Use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 err="1"/>
              <a:t>guide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989BA-5EDF-451D-9358-00E03052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674" y="1598506"/>
            <a:ext cx="3194892" cy="340122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CD2E1C-2D1D-4B80-A091-095E2494D75B}"/>
              </a:ext>
            </a:extLst>
          </p:cNvPr>
          <p:cNvSpPr/>
          <p:nvPr/>
        </p:nvSpPr>
        <p:spPr>
          <a:xfrm>
            <a:off x="81280" y="1941830"/>
            <a:ext cx="1273387" cy="4538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X1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930E37-E578-4E26-AE4D-BC0AD9AB2808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1354667" y="1815253"/>
            <a:ext cx="559330" cy="35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EE8E6E-8E36-4308-B9B4-91161F752F8F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1354667" y="2168737"/>
            <a:ext cx="559330" cy="38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4ECE8D-09BB-40BD-A6B9-55C10FEB853D}"/>
              </a:ext>
            </a:extLst>
          </p:cNvPr>
          <p:cNvSpPr/>
          <p:nvPr/>
        </p:nvSpPr>
        <p:spPr>
          <a:xfrm>
            <a:off x="1913997" y="1623562"/>
            <a:ext cx="866987" cy="3833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S1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465096-6456-491A-9F75-C5BA2D191798}"/>
              </a:ext>
            </a:extLst>
          </p:cNvPr>
          <p:cNvSpPr/>
          <p:nvPr/>
        </p:nvSpPr>
        <p:spPr>
          <a:xfrm>
            <a:off x="1913997" y="2360428"/>
            <a:ext cx="866987" cy="3833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C1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6FF6264-98F2-489C-87D7-A77C3A037764}"/>
              </a:ext>
            </a:extLst>
          </p:cNvPr>
          <p:cNvSpPr/>
          <p:nvPr/>
        </p:nvSpPr>
        <p:spPr>
          <a:xfrm>
            <a:off x="81280" y="3652097"/>
            <a:ext cx="1273387" cy="45381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Guide X2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81ED9-B03D-443E-9BF7-FE352D598BA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1354667" y="3525520"/>
            <a:ext cx="559330" cy="35348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DC03A-CF49-4074-98C5-499038B60D8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1354667" y="3879004"/>
            <a:ext cx="559330" cy="38338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FC0CDC6-0254-49C5-AF50-F4395AF5B881}"/>
              </a:ext>
            </a:extLst>
          </p:cNvPr>
          <p:cNvSpPr/>
          <p:nvPr/>
        </p:nvSpPr>
        <p:spPr>
          <a:xfrm>
            <a:off x="1913997" y="3333829"/>
            <a:ext cx="866987" cy="3833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S2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4DD72BE-F95C-4C18-8B29-A3F84BB3093B}"/>
              </a:ext>
            </a:extLst>
          </p:cNvPr>
          <p:cNvSpPr/>
          <p:nvPr/>
        </p:nvSpPr>
        <p:spPr>
          <a:xfrm>
            <a:off x="1913997" y="4070695"/>
            <a:ext cx="866987" cy="3833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C2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FFF87C-8647-4BDA-92EC-B3B42EE9917E}"/>
              </a:ext>
            </a:extLst>
          </p:cNvPr>
          <p:cNvCxnSpPr>
            <a:cxnSpLocks/>
          </p:cNvCxnSpPr>
          <p:nvPr/>
        </p:nvCxnSpPr>
        <p:spPr>
          <a:xfrm>
            <a:off x="2780984" y="2552118"/>
            <a:ext cx="559330" cy="38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860CC9-F361-4798-861C-AC28CFE68031}"/>
              </a:ext>
            </a:extLst>
          </p:cNvPr>
          <p:cNvCxnSpPr>
            <a:cxnSpLocks/>
          </p:cNvCxnSpPr>
          <p:nvPr/>
        </p:nvCxnSpPr>
        <p:spPr>
          <a:xfrm flipV="1">
            <a:off x="2780984" y="3172035"/>
            <a:ext cx="559330" cy="35348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9626024-D988-4686-BF22-01CD3B5C89FB}"/>
              </a:ext>
            </a:extLst>
          </p:cNvPr>
          <p:cNvSpPr/>
          <p:nvPr/>
        </p:nvSpPr>
        <p:spPr>
          <a:xfrm>
            <a:off x="3340314" y="2168737"/>
            <a:ext cx="1151467" cy="17339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Image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X1 and style X2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FEEF3-7018-43CB-BA1F-2FEE736FCDA4}"/>
              </a:ext>
            </a:extLst>
          </p:cNvPr>
          <p:cNvSpPr txBox="1"/>
          <p:nvPr/>
        </p:nvSpPr>
        <p:spPr>
          <a:xfrm>
            <a:off x="1565170" y="2047976"/>
            <a:ext cx="156464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Encoder 1</a:t>
            </a:r>
            <a:endParaRPr lang="en-US" sz="1600" dirty="0" err="1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54EA2E-F0AD-449A-BDB7-A57B0A06A58F}"/>
              </a:ext>
            </a:extLst>
          </p:cNvPr>
          <p:cNvSpPr txBox="1"/>
          <p:nvPr/>
        </p:nvSpPr>
        <p:spPr>
          <a:xfrm>
            <a:off x="1680848" y="3762054"/>
            <a:ext cx="156464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Encoder 2</a:t>
            </a:r>
            <a:endParaRPr lang="en-US" sz="1600" dirty="0" err="1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C4479-9245-4282-8865-6363C7B46AD7}"/>
              </a:ext>
            </a:extLst>
          </p:cNvPr>
          <p:cNvSpPr txBox="1"/>
          <p:nvPr/>
        </p:nvSpPr>
        <p:spPr>
          <a:xfrm>
            <a:off x="2359242" y="2921079"/>
            <a:ext cx="156464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accent5"/>
                </a:solidFill>
                <a:latin typeface="+mn-lt"/>
              </a:rPr>
              <a:t>Decoder 2</a:t>
            </a:r>
            <a:endParaRPr lang="en-US" sz="1600" dirty="0" err="1">
              <a:solidFill>
                <a:schemeClr val="accent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07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19C2-6F73-4B63-A478-320D50D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 1: Create </a:t>
            </a:r>
            <a:r>
              <a:rPr lang="de-DE" dirty="0" err="1"/>
              <a:t>Conda</a:t>
            </a:r>
            <a:r>
              <a:rPr lang="de-DE" dirty="0"/>
              <a:t> </a:t>
            </a:r>
            <a:r>
              <a:rPr lang="de-DE" dirty="0" err="1"/>
              <a:t>Env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0.4.1</a:t>
            </a:r>
            <a:endParaRPr lang="en-US" dirty="0"/>
          </a:p>
        </p:txBody>
      </p:sp>
      <p:pic>
        <p:nvPicPr>
          <p:cNvPr id="1026" name="Picture 2" descr="Downloading and Extracting Packages &#10;8.6 t•1B &#10;155 KB &#10;1.6 t•1B &#10;1.3 &#10;mkI fft-I.e.6 &#10;mkl random-l.a.l &#10;numpy-1.15.4 &#10;ncurses-6.1 &#10;cudnn-7.3.1 &#10;openssl-l.l.lb &#10;setuptools-41.0.1 &#10;wheel-e.33.4 &#10;sq1ite-3.28.o &#10;libedit-3.1.20181209 &#10;ca-certificates-2019 &#10;z1ib-1.2.11 &#10;ncc1-1.3.5 &#10;certifi-2019.3.9 &#10;ninja-1.9.e &#10;intel-openmp-2019.3 &#10;mk1-2e18.a.3 &#10;libgfortran-ng-7.3.O &#10;pytorch-O.4.1 &#10;blas-l.o &#10;cudatoolkit-9.O &#10;python-3.7.3 &#10;pip-19.1.1 &#10;pycparser•-2.19 &#10;numpy-base-l. &#10;cffi-1.12.3 &#10;I Ise KB &#10;372 KB &#10;35 KB &#10;958 KB &#10;331.3 MB &#10;648 KB &#10;39 KB &#10;1.9 &#10;188 &#10;KB &#10;126 &#10;KB &#10;12e &#10;KB &#10;886 &#10;KB &#10;198.7 MB &#10;215.8 MB &#10;34e.4 MB &#10;36.7 MB &#10;1.8 &#10;172 KB &#10;222 KB &#10;100% &#10;100% &#10;100% &#10;100% &#10;100% &#10;100% &#10;100% &#10;100% &#10;100% &#10;100% &#10;100% &#10;100% &#10;100% &#10;100% &#10;100% &#10;100% &#10;100% &#10;100% &#10;100% &#10;100% &#10;100% &#10;100% &#10;100% &#10;100% &#10;100% &#10;100% &#10;OSError(122, 'Disk quota exceeded') &#10;(munit) g ">
            <a:extLst>
              <a:ext uri="{FF2B5EF4-FFF2-40B4-BE49-F238E27FC236}">
                <a16:creationId xmlns:a16="http://schemas.microsoft.com/office/drawing/2014/main" id="{A257DD17-390D-4866-BBCD-4A197A1C9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510"/>
            <a:ext cx="9144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65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19C2-6F73-4B63-A478-320D50D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 2: </a:t>
            </a:r>
            <a:r>
              <a:rPr lang="de-DE" dirty="0" err="1"/>
              <a:t>Tensorflow</a:t>
            </a:r>
            <a:r>
              <a:rPr lang="de-DE" dirty="0"/>
              <a:t>-GPU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en-US" dirty="0"/>
          </a:p>
        </p:txBody>
      </p:sp>
      <p:pic>
        <p:nvPicPr>
          <p:cNvPr id="2050" name="Picture 2" descr="Python 3.6.7 (default, Oct 22 2ø18, &#10;[GCC 8.2 .Ø] on Iinux &#10;Type &quot;help&quot; &#10;&quot;copyright&quot; &quot;credits&quot; &#10;import tensorflow &#10;Traceback (most recent call last) : &#10;or &quot;license&quot; for mre information. &#10;File &quot;/usr/prakt/sØe3Ø/. local/ lib/python3.6/site-packages/tensorflow/python/pywrap_tensorflow.py&quot;, line 58, &#10;from tensorflow. python. import * &#10;File &quot;/usr/prakt/sØe3Ø/. &#10;File &quot;/usr/prakt/sØe3Ø/. local/ lib/ python3.6/5 &#10;_mod = imp. ' , fp, pathname, description) &#10;File &quot;/usr/lib/python3.6/imp.py&quot;, line 243, in load_module &#10;return filename, file) &#10;File &quot;/usr/lib/python3.6/imp.py&quot;, line 343, in load_dynamic &#10;return _load(spec) &#10;Import-Error: libcublas.so.lø.ø: cannot open shared object file: No such file or directory &#10;During handling of the above exception, another exception occurred: &#10;Traceback (most recent call last) : &#10;File &#10;line I, in &#10;File &quot; /usr/prakt/sØØ3Ø/. local/Iib/python3.6/site-packages/tensorflow/ init_.py&quot;, line 24, in &#10;from tensor-flow. python import pywrap_tensorflow # pylint: disable—unused-import &#10;File &quot;/usr/prakt/sØØ3Ø/. line •19, &#10;from tensor-flow. python import pywrap_tensorflow &#10;File &quot;/usr/prakt/sØØ3Ø/. &#10;raise ImportError(msg) &#10;ImportError: Traceback (most recent call last): &#10;File &quot;/usr/prakt/søæø/. local/Iib/python3 -6/ site-packages/tensorflow/python/pywrap_tensorflow.py&quot;, &#10;from tensor-flow. python. import * &#10;File &quot;/usr/prakt/søæø/. &#10;File &quot;/usr/prakt/søæø/. &#10;_mod = imp. , fp, pathname, description) &#10;File &quot;/usr/lib/python3.6/imp.py&quot;, &#10;line 243, in load module &#10;return filename, file) &#10;File &quot;/usr/lib/python3.6/imp.py&quot;, line 343, in load_dynamic &#10;return _load(spec) &#10;ImportError: Iibcublas .so.lø.ø: cannot open shared object file: NO such file or directory &#10;Failed to load the native TensorFIow runtime. &#10;See https://L•M•'.tensor-flow.org/install/errors &#10;for some common reasons and solutions &#10;Include the entire stack trace &#10;in &#10;line 74, &#10;line 58, &#10;line 28, &#10;line 24, &#10;in &#10;in &#10;line 28, &#10;line 24, &#10;in &#10;in ">
            <a:extLst>
              <a:ext uri="{FF2B5EF4-FFF2-40B4-BE49-F238E27FC236}">
                <a16:creationId xmlns:a16="http://schemas.microsoft.com/office/drawing/2014/main" id="{91614BB8-5CB9-44C1-9B24-4F7DE5C7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439496"/>
            <a:ext cx="5738918" cy="370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6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19C2-6F73-4B63-A478-320D50D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Workaround: Google </a:t>
            </a:r>
            <a:r>
              <a:rPr lang="de-DE" dirty="0" err="1"/>
              <a:t>Colab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40F57-4351-408B-B0BF-4B96239F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" y="1679787"/>
            <a:ext cx="6339862" cy="28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24" name="Picture 23" descr="A close up of a building&#10;&#10;Description automatically generated">
            <a:extLst>
              <a:ext uri="{FF2B5EF4-FFF2-40B4-BE49-F238E27FC236}">
                <a16:creationId xmlns:a16="http://schemas.microsoft.com/office/drawing/2014/main" id="{70D9D038-8C39-421F-BA7F-E6246B5F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37" y="1508545"/>
            <a:ext cx="1216152" cy="1216152"/>
          </a:xfrm>
          <a:prstGeom prst="rect">
            <a:avLst/>
          </a:prstGeom>
        </p:spPr>
      </p:pic>
      <p:pic>
        <p:nvPicPr>
          <p:cNvPr id="26" name="Picture 25" descr="A picture containing outdoor, sky, ground, building&#10;&#10;Description automatically generated">
            <a:extLst>
              <a:ext uri="{FF2B5EF4-FFF2-40B4-BE49-F238E27FC236}">
                <a16:creationId xmlns:a16="http://schemas.microsoft.com/office/drawing/2014/main" id="{51FADC2A-FB79-4889-8192-B2EE3103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616" y="1508545"/>
            <a:ext cx="1216152" cy="1216152"/>
          </a:xfrm>
          <a:prstGeom prst="rect">
            <a:avLst/>
          </a:prstGeom>
        </p:spPr>
      </p:pic>
      <p:pic>
        <p:nvPicPr>
          <p:cNvPr id="28" name="Picture 27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EF7DDCE3-0576-48F0-AD7C-1B052A6C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95" y="1508545"/>
            <a:ext cx="1216152" cy="1216152"/>
          </a:xfrm>
          <a:prstGeom prst="rect">
            <a:avLst/>
          </a:prstGeom>
        </p:spPr>
      </p:pic>
      <p:pic>
        <p:nvPicPr>
          <p:cNvPr id="30" name="Picture 29" descr="A close up of a road&#10;&#10;Description automatically generated">
            <a:extLst>
              <a:ext uri="{FF2B5EF4-FFF2-40B4-BE49-F238E27FC236}">
                <a16:creationId xmlns:a16="http://schemas.microsoft.com/office/drawing/2014/main" id="{38076FA4-F60B-437A-AD63-D95F225A5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74" y="1508545"/>
            <a:ext cx="1216152" cy="1216152"/>
          </a:xfrm>
          <a:prstGeom prst="rect">
            <a:avLst/>
          </a:prstGeom>
        </p:spPr>
      </p:pic>
      <p:pic>
        <p:nvPicPr>
          <p:cNvPr id="32" name="Picture 31" descr="A close up of a road&#10;&#10;Description automatically generated">
            <a:extLst>
              <a:ext uri="{FF2B5EF4-FFF2-40B4-BE49-F238E27FC236}">
                <a16:creationId xmlns:a16="http://schemas.microsoft.com/office/drawing/2014/main" id="{A993145A-A47A-4D16-9A4D-6A6B21A2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751" y="1508545"/>
            <a:ext cx="1216152" cy="1216152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/>
          <p:nvPr/>
        </p:nvCxnSpPr>
        <p:spPr>
          <a:xfrm>
            <a:off x="235846" y="1565177"/>
            <a:ext cx="1130403" cy="11304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24F282-9F68-4484-8FDA-FFF0B61B0E6D}"/>
              </a:ext>
            </a:extLst>
          </p:cNvPr>
          <p:cNvSpPr txBox="1"/>
          <p:nvPr/>
        </p:nvSpPr>
        <p:spPr>
          <a:xfrm>
            <a:off x="269711" y="1587521"/>
            <a:ext cx="1130403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  Image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Guide Image</a:t>
            </a:r>
            <a:endParaRPr lang="en-US" sz="1600" dirty="0" err="1">
              <a:latin typeface="+mn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2871893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/>
          <p:nvPr/>
        </p:nvCxnSpPr>
        <p:spPr>
          <a:xfrm>
            <a:off x="1517228" y="1508545"/>
            <a:ext cx="0" cy="27237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treet&#10;&#10;Description automatically generated">
            <a:extLst>
              <a:ext uri="{FF2B5EF4-FFF2-40B4-BE49-F238E27FC236}">
                <a16:creationId xmlns:a16="http://schemas.microsoft.com/office/drawing/2014/main" id="{49B87C53-EC6D-48ED-A293-F1C3E8991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854" y="3058850"/>
            <a:ext cx="1219200" cy="1219200"/>
          </a:xfrm>
          <a:prstGeom prst="rect">
            <a:avLst/>
          </a:prstGeom>
        </p:spPr>
      </p:pic>
      <p:pic>
        <p:nvPicPr>
          <p:cNvPr id="6" name="Picture 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82E18263-D1BB-49C3-8C50-3D4AEDD19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4703" y="3058850"/>
            <a:ext cx="1219200" cy="1219200"/>
          </a:xfrm>
          <a:prstGeom prst="rect">
            <a:avLst/>
          </a:prstGeom>
        </p:spPr>
      </p:pic>
      <p:pic>
        <p:nvPicPr>
          <p:cNvPr id="8" name="Picture 7" descr="A blurry image of a street&#10;&#10;Description automatically generated">
            <a:extLst>
              <a:ext uri="{FF2B5EF4-FFF2-40B4-BE49-F238E27FC236}">
                <a16:creationId xmlns:a16="http://schemas.microsoft.com/office/drawing/2014/main" id="{206C700D-8EA2-4D83-AED5-CCDEE9B66D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0088" y="3058850"/>
            <a:ext cx="1219200" cy="1219200"/>
          </a:xfrm>
          <a:prstGeom prst="rect">
            <a:avLst/>
          </a:prstGeom>
        </p:spPr>
      </p:pic>
      <p:pic>
        <p:nvPicPr>
          <p:cNvPr id="10" name="Picture 9" descr="A view of a road&#10;&#10;Description automatically generated">
            <a:extLst>
              <a:ext uri="{FF2B5EF4-FFF2-40B4-BE49-F238E27FC236}">
                <a16:creationId xmlns:a16="http://schemas.microsoft.com/office/drawing/2014/main" id="{E827F3F8-ABE4-483D-B9E5-03BBA6A65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5471" y="3058850"/>
            <a:ext cx="1219200" cy="1219200"/>
          </a:xfrm>
          <a:prstGeom prst="rect">
            <a:avLst/>
          </a:prstGeom>
        </p:spPr>
      </p:pic>
      <p:pic>
        <p:nvPicPr>
          <p:cNvPr id="12" name="Picture 11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B1B30D26-0D6C-46B0-B0E9-F6E3B7F0A2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237" y="3058850"/>
            <a:ext cx="1219200" cy="1219200"/>
          </a:xfrm>
          <a:prstGeom prst="rect">
            <a:avLst/>
          </a:prstGeom>
        </p:spPr>
      </p:pic>
      <p:pic>
        <p:nvPicPr>
          <p:cNvPr id="29" name="Picture 28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702295D1-31A5-4110-85BE-413B18BB2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3" y="3061898"/>
            <a:ext cx="1216152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6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24" name="Picture 23" descr="A close up of a building&#10;&#10;Description automatically generated">
            <a:extLst>
              <a:ext uri="{FF2B5EF4-FFF2-40B4-BE49-F238E27FC236}">
                <a16:creationId xmlns:a16="http://schemas.microsoft.com/office/drawing/2014/main" id="{70D9D038-8C39-421F-BA7F-E6246B5F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37" y="1508545"/>
            <a:ext cx="1216152" cy="1216152"/>
          </a:xfrm>
          <a:prstGeom prst="rect">
            <a:avLst/>
          </a:prstGeom>
        </p:spPr>
      </p:pic>
      <p:pic>
        <p:nvPicPr>
          <p:cNvPr id="26" name="Picture 25" descr="A picture containing outdoor, sky, ground, building&#10;&#10;Description automatically generated">
            <a:extLst>
              <a:ext uri="{FF2B5EF4-FFF2-40B4-BE49-F238E27FC236}">
                <a16:creationId xmlns:a16="http://schemas.microsoft.com/office/drawing/2014/main" id="{51FADC2A-FB79-4889-8192-B2EE3103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616" y="1508545"/>
            <a:ext cx="1216152" cy="1216152"/>
          </a:xfrm>
          <a:prstGeom prst="rect">
            <a:avLst/>
          </a:prstGeom>
        </p:spPr>
      </p:pic>
      <p:pic>
        <p:nvPicPr>
          <p:cNvPr id="28" name="Picture 27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EF7DDCE3-0576-48F0-AD7C-1B052A6C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95" y="1508545"/>
            <a:ext cx="1216152" cy="1216152"/>
          </a:xfrm>
          <a:prstGeom prst="rect">
            <a:avLst/>
          </a:prstGeom>
        </p:spPr>
      </p:pic>
      <p:pic>
        <p:nvPicPr>
          <p:cNvPr id="30" name="Picture 29" descr="A close up of a road&#10;&#10;Description automatically generated">
            <a:extLst>
              <a:ext uri="{FF2B5EF4-FFF2-40B4-BE49-F238E27FC236}">
                <a16:creationId xmlns:a16="http://schemas.microsoft.com/office/drawing/2014/main" id="{38076FA4-F60B-437A-AD63-D95F225A5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74" y="1508545"/>
            <a:ext cx="1216152" cy="1216152"/>
          </a:xfrm>
          <a:prstGeom prst="rect">
            <a:avLst/>
          </a:prstGeom>
        </p:spPr>
      </p:pic>
      <p:pic>
        <p:nvPicPr>
          <p:cNvPr id="32" name="Picture 31" descr="A close up of a road&#10;&#10;Description automatically generated">
            <a:extLst>
              <a:ext uri="{FF2B5EF4-FFF2-40B4-BE49-F238E27FC236}">
                <a16:creationId xmlns:a16="http://schemas.microsoft.com/office/drawing/2014/main" id="{A993145A-A47A-4D16-9A4D-6A6B21A2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751" y="1508545"/>
            <a:ext cx="1216152" cy="1216152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/>
          <p:nvPr/>
        </p:nvCxnSpPr>
        <p:spPr>
          <a:xfrm>
            <a:off x="235846" y="1565177"/>
            <a:ext cx="1130403" cy="11304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24F282-9F68-4484-8FDA-FFF0B61B0E6D}"/>
              </a:ext>
            </a:extLst>
          </p:cNvPr>
          <p:cNvSpPr txBox="1"/>
          <p:nvPr/>
        </p:nvSpPr>
        <p:spPr>
          <a:xfrm>
            <a:off x="269711" y="1587521"/>
            <a:ext cx="1130403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  Image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Guide Image</a:t>
            </a:r>
            <a:endParaRPr lang="en-US" sz="1600" dirty="0" err="1">
              <a:latin typeface="+mn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2871893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/>
          <p:nvPr/>
        </p:nvCxnSpPr>
        <p:spPr>
          <a:xfrm>
            <a:off x="1517228" y="1508545"/>
            <a:ext cx="0" cy="27237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road&#10;&#10;Description automatically generated">
            <a:extLst>
              <a:ext uri="{FF2B5EF4-FFF2-40B4-BE49-F238E27FC236}">
                <a16:creationId xmlns:a16="http://schemas.microsoft.com/office/drawing/2014/main" id="{F675220E-3DEB-4E7C-8624-09CDBDEAD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68" y="3053298"/>
            <a:ext cx="1216152" cy="1216152"/>
          </a:xfrm>
          <a:prstGeom prst="rect">
            <a:avLst/>
          </a:prstGeom>
        </p:spPr>
      </p:pic>
      <p:pic>
        <p:nvPicPr>
          <p:cNvPr id="4" name="Picture 3" descr="A close up of a street&#10;&#10;Description automatically generated">
            <a:extLst>
              <a:ext uri="{FF2B5EF4-FFF2-40B4-BE49-F238E27FC236}">
                <a16:creationId xmlns:a16="http://schemas.microsoft.com/office/drawing/2014/main" id="{A8A4328F-568E-4272-B639-4E949F114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72" y="3051774"/>
            <a:ext cx="1219200" cy="1219200"/>
          </a:xfrm>
          <a:prstGeom prst="rect">
            <a:avLst/>
          </a:prstGeom>
        </p:spPr>
      </p:pic>
      <p:pic>
        <p:nvPicPr>
          <p:cNvPr id="6" name="Picture 5" descr="A close up of a street&#10;&#10;Description automatically generated">
            <a:extLst>
              <a:ext uri="{FF2B5EF4-FFF2-40B4-BE49-F238E27FC236}">
                <a16:creationId xmlns:a16="http://schemas.microsoft.com/office/drawing/2014/main" id="{094447D0-1D92-4F9D-A5D8-563873733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231" y="3051774"/>
            <a:ext cx="1219200" cy="1219200"/>
          </a:xfrm>
          <a:prstGeom prst="rect">
            <a:avLst/>
          </a:prstGeom>
        </p:spPr>
      </p:pic>
      <p:pic>
        <p:nvPicPr>
          <p:cNvPr id="8" name="Picture 7" descr="A close up of a road&#10;&#10;Description automatically generated">
            <a:extLst>
              <a:ext uri="{FF2B5EF4-FFF2-40B4-BE49-F238E27FC236}">
                <a16:creationId xmlns:a16="http://schemas.microsoft.com/office/drawing/2014/main" id="{D15AF353-C173-43D4-8AAB-A6917B63B8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1990" y="3051774"/>
            <a:ext cx="1219200" cy="1219200"/>
          </a:xfrm>
          <a:prstGeom prst="rect">
            <a:avLst/>
          </a:prstGeom>
        </p:spPr>
      </p:pic>
      <p:pic>
        <p:nvPicPr>
          <p:cNvPr id="10" name="Picture 9" descr="A sign on the side of a road&#10;&#10;Description automatically generated">
            <a:extLst>
              <a:ext uri="{FF2B5EF4-FFF2-40B4-BE49-F238E27FC236}">
                <a16:creationId xmlns:a16="http://schemas.microsoft.com/office/drawing/2014/main" id="{3A19DF7B-BE0A-455B-82F7-FE72097C1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7751" y="3051774"/>
            <a:ext cx="1219200" cy="1219200"/>
          </a:xfrm>
          <a:prstGeom prst="rect">
            <a:avLst/>
          </a:prstGeom>
        </p:spPr>
      </p:pic>
      <p:pic>
        <p:nvPicPr>
          <p:cNvPr id="12" name="Picture 11" descr="A picture containing outdoor, building, fence, person&#10;&#10;Description automatically generated">
            <a:extLst>
              <a:ext uri="{FF2B5EF4-FFF2-40B4-BE49-F238E27FC236}">
                <a16:creationId xmlns:a16="http://schemas.microsoft.com/office/drawing/2014/main" id="{78AAE333-4962-42EF-AE68-ADDF4EC816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4713" y="305177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9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6C8C-22CA-4330-9326-9395E796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Last </a:t>
            </a:r>
            <a:r>
              <a:rPr lang="de-DE" dirty="0" err="1"/>
              <a:t>Week‘s</a:t>
            </a:r>
            <a:r>
              <a:rPr lang="de-DE" dirty="0"/>
              <a:t> </a:t>
            </a:r>
            <a:r>
              <a:rPr lang="de-DE" dirty="0" err="1"/>
              <a:t>recap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do‘s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3387C-A3F8-48E6-836C-C0D3E092F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 err="1"/>
              <a:t>Tried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conditioning</a:t>
            </a:r>
            <a:r>
              <a:rPr lang="de-DE" dirty="0"/>
              <a:t> on </a:t>
            </a:r>
            <a:r>
              <a:rPr lang="de-DE" dirty="0" err="1"/>
              <a:t>CycleGAN</a:t>
            </a:r>
            <a:r>
              <a:rPr lang="de-DE" dirty="0"/>
              <a:t> -&gt;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on A-</a:t>
            </a:r>
            <a:r>
              <a:rPr lang="de-DE" dirty="0" err="1"/>
              <a:t>to</a:t>
            </a:r>
            <a:r>
              <a:rPr lang="de-DE" dirty="0"/>
              <a:t>-A,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/>
              <a:t>Take a </a:t>
            </a:r>
            <a:r>
              <a:rPr lang="de-DE" dirty="0" err="1"/>
              <a:t>look</a:t>
            </a:r>
            <a:r>
              <a:rPr lang="de-DE" dirty="0"/>
              <a:t> on MUNIT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EB48-19A5-4663-B825-8CDA87E6A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F154C-65B1-4CBC-845C-7A07F9BDB1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3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24" name="Picture 23" descr="A close up of a building&#10;&#10;Description automatically generated">
            <a:extLst>
              <a:ext uri="{FF2B5EF4-FFF2-40B4-BE49-F238E27FC236}">
                <a16:creationId xmlns:a16="http://schemas.microsoft.com/office/drawing/2014/main" id="{70D9D038-8C39-421F-BA7F-E6246B5F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37" y="1508545"/>
            <a:ext cx="1216152" cy="1216152"/>
          </a:xfrm>
          <a:prstGeom prst="rect">
            <a:avLst/>
          </a:prstGeom>
        </p:spPr>
      </p:pic>
      <p:pic>
        <p:nvPicPr>
          <p:cNvPr id="26" name="Picture 25" descr="A picture containing outdoor, sky, ground, building&#10;&#10;Description automatically generated">
            <a:extLst>
              <a:ext uri="{FF2B5EF4-FFF2-40B4-BE49-F238E27FC236}">
                <a16:creationId xmlns:a16="http://schemas.microsoft.com/office/drawing/2014/main" id="{51FADC2A-FB79-4889-8192-B2EE3103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616" y="1508545"/>
            <a:ext cx="1216152" cy="1216152"/>
          </a:xfrm>
          <a:prstGeom prst="rect">
            <a:avLst/>
          </a:prstGeom>
        </p:spPr>
      </p:pic>
      <p:pic>
        <p:nvPicPr>
          <p:cNvPr id="28" name="Picture 27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EF7DDCE3-0576-48F0-AD7C-1B052A6C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95" y="1508545"/>
            <a:ext cx="1216152" cy="1216152"/>
          </a:xfrm>
          <a:prstGeom prst="rect">
            <a:avLst/>
          </a:prstGeom>
        </p:spPr>
      </p:pic>
      <p:pic>
        <p:nvPicPr>
          <p:cNvPr id="30" name="Picture 29" descr="A close up of a road&#10;&#10;Description automatically generated">
            <a:extLst>
              <a:ext uri="{FF2B5EF4-FFF2-40B4-BE49-F238E27FC236}">
                <a16:creationId xmlns:a16="http://schemas.microsoft.com/office/drawing/2014/main" id="{38076FA4-F60B-437A-AD63-D95F225A5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74" y="1508545"/>
            <a:ext cx="1216152" cy="1216152"/>
          </a:xfrm>
          <a:prstGeom prst="rect">
            <a:avLst/>
          </a:prstGeom>
        </p:spPr>
      </p:pic>
      <p:pic>
        <p:nvPicPr>
          <p:cNvPr id="32" name="Picture 31" descr="A close up of a road&#10;&#10;Description automatically generated">
            <a:extLst>
              <a:ext uri="{FF2B5EF4-FFF2-40B4-BE49-F238E27FC236}">
                <a16:creationId xmlns:a16="http://schemas.microsoft.com/office/drawing/2014/main" id="{A993145A-A47A-4D16-9A4D-6A6B21A2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751" y="1508545"/>
            <a:ext cx="1216152" cy="1216152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/>
          <p:nvPr/>
        </p:nvCxnSpPr>
        <p:spPr>
          <a:xfrm>
            <a:off x="235846" y="1565177"/>
            <a:ext cx="1130403" cy="11304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24F282-9F68-4484-8FDA-FFF0B61B0E6D}"/>
              </a:ext>
            </a:extLst>
          </p:cNvPr>
          <p:cNvSpPr txBox="1"/>
          <p:nvPr/>
        </p:nvSpPr>
        <p:spPr>
          <a:xfrm>
            <a:off x="269711" y="1587521"/>
            <a:ext cx="1130403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  Image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Guide Image</a:t>
            </a:r>
            <a:endParaRPr lang="en-US" sz="1600" dirty="0" err="1">
              <a:latin typeface="+mn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2871893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/>
          <p:nvPr/>
        </p:nvCxnSpPr>
        <p:spPr>
          <a:xfrm>
            <a:off x="1517228" y="1508545"/>
            <a:ext cx="0" cy="27237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treet&#10;&#10;Description automatically generated">
            <a:extLst>
              <a:ext uri="{FF2B5EF4-FFF2-40B4-BE49-F238E27FC236}">
                <a16:creationId xmlns:a16="http://schemas.microsoft.com/office/drawing/2014/main" id="{3DAB821C-12B2-40F6-8039-6FAA3023A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615" y="3060838"/>
            <a:ext cx="1219200" cy="1219200"/>
          </a:xfrm>
          <a:prstGeom prst="rect">
            <a:avLst/>
          </a:prstGeom>
        </p:spPr>
      </p:pic>
      <p:pic>
        <p:nvPicPr>
          <p:cNvPr id="6" name="Picture 5" descr="A close up of a road&#10;&#10;Description automatically generated">
            <a:extLst>
              <a:ext uri="{FF2B5EF4-FFF2-40B4-BE49-F238E27FC236}">
                <a16:creationId xmlns:a16="http://schemas.microsoft.com/office/drawing/2014/main" id="{4FAA1736-6B06-4A45-97B5-0C225D6D5E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373" y="3060838"/>
            <a:ext cx="1219200" cy="1219200"/>
          </a:xfrm>
          <a:prstGeom prst="rect">
            <a:avLst/>
          </a:prstGeom>
        </p:spPr>
      </p:pic>
      <p:pic>
        <p:nvPicPr>
          <p:cNvPr id="8" name="Picture 7" descr="A sign on the side of a road&#10;&#10;Description automatically generated">
            <a:extLst>
              <a:ext uri="{FF2B5EF4-FFF2-40B4-BE49-F238E27FC236}">
                <a16:creationId xmlns:a16="http://schemas.microsoft.com/office/drawing/2014/main" id="{57A09140-0FC9-43BF-9D60-CD8657A9F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6994" y="3060838"/>
            <a:ext cx="1219200" cy="1219200"/>
          </a:xfrm>
          <a:prstGeom prst="rect">
            <a:avLst/>
          </a:prstGeom>
        </p:spPr>
      </p:pic>
      <p:pic>
        <p:nvPicPr>
          <p:cNvPr id="10" name="Picture 9" descr="A picture containing outdoor, building, fence&#10;&#10;Description automatically generated">
            <a:extLst>
              <a:ext uri="{FF2B5EF4-FFF2-40B4-BE49-F238E27FC236}">
                <a16:creationId xmlns:a16="http://schemas.microsoft.com/office/drawing/2014/main" id="{6D0E3645-18B5-4BE6-B7BC-2080648A01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237" y="3060838"/>
            <a:ext cx="1219200" cy="1219200"/>
          </a:xfrm>
          <a:prstGeom prst="rect">
            <a:avLst/>
          </a:prstGeom>
        </p:spPr>
      </p:pic>
      <p:pic>
        <p:nvPicPr>
          <p:cNvPr id="12" name="Picture 11" descr="A close up of a street&#10;&#10;Description automatically generated">
            <a:extLst>
              <a:ext uri="{FF2B5EF4-FFF2-40B4-BE49-F238E27FC236}">
                <a16:creationId xmlns:a16="http://schemas.microsoft.com/office/drawing/2014/main" id="{61ED213D-FE14-4928-AE4B-B6D7A9F8E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751" y="3060838"/>
            <a:ext cx="1219200" cy="1219200"/>
          </a:xfrm>
          <a:prstGeom prst="rect">
            <a:avLst/>
          </a:prstGeom>
        </p:spPr>
      </p:pic>
      <p:pic>
        <p:nvPicPr>
          <p:cNvPr id="29" name="Picture 28" descr="A close up of a road&#10;&#10;Description automatically generated">
            <a:extLst>
              <a:ext uri="{FF2B5EF4-FFF2-40B4-BE49-F238E27FC236}">
                <a16:creationId xmlns:a16="http://schemas.microsoft.com/office/drawing/2014/main" id="{4006CC33-52B0-48CD-B3BA-481039579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68" y="3063886"/>
            <a:ext cx="1216152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7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24" name="Picture 23" descr="A close up of a building&#10;&#10;Description automatically generated">
            <a:extLst>
              <a:ext uri="{FF2B5EF4-FFF2-40B4-BE49-F238E27FC236}">
                <a16:creationId xmlns:a16="http://schemas.microsoft.com/office/drawing/2014/main" id="{70D9D038-8C39-421F-BA7F-E6246B5F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37" y="1508545"/>
            <a:ext cx="1216152" cy="1216152"/>
          </a:xfrm>
          <a:prstGeom prst="rect">
            <a:avLst/>
          </a:prstGeom>
        </p:spPr>
      </p:pic>
      <p:pic>
        <p:nvPicPr>
          <p:cNvPr id="26" name="Picture 25" descr="A picture containing outdoor, sky, ground, building&#10;&#10;Description automatically generated">
            <a:extLst>
              <a:ext uri="{FF2B5EF4-FFF2-40B4-BE49-F238E27FC236}">
                <a16:creationId xmlns:a16="http://schemas.microsoft.com/office/drawing/2014/main" id="{51FADC2A-FB79-4889-8192-B2EE3103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616" y="1508545"/>
            <a:ext cx="1216152" cy="1216152"/>
          </a:xfrm>
          <a:prstGeom prst="rect">
            <a:avLst/>
          </a:prstGeom>
        </p:spPr>
      </p:pic>
      <p:pic>
        <p:nvPicPr>
          <p:cNvPr id="28" name="Picture 27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EF7DDCE3-0576-48F0-AD7C-1B052A6C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95" y="1508545"/>
            <a:ext cx="1216152" cy="1216152"/>
          </a:xfrm>
          <a:prstGeom prst="rect">
            <a:avLst/>
          </a:prstGeom>
        </p:spPr>
      </p:pic>
      <p:pic>
        <p:nvPicPr>
          <p:cNvPr id="30" name="Picture 29" descr="A close up of a road&#10;&#10;Description automatically generated">
            <a:extLst>
              <a:ext uri="{FF2B5EF4-FFF2-40B4-BE49-F238E27FC236}">
                <a16:creationId xmlns:a16="http://schemas.microsoft.com/office/drawing/2014/main" id="{38076FA4-F60B-437A-AD63-D95F225A5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74" y="1508545"/>
            <a:ext cx="1216152" cy="1216152"/>
          </a:xfrm>
          <a:prstGeom prst="rect">
            <a:avLst/>
          </a:prstGeom>
        </p:spPr>
      </p:pic>
      <p:pic>
        <p:nvPicPr>
          <p:cNvPr id="32" name="Picture 31" descr="A close up of a road&#10;&#10;Description automatically generated">
            <a:extLst>
              <a:ext uri="{FF2B5EF4-FFF2-40B4-BE49-F238E27FC236}">
                <a16:creationId xmlns:a16="http://schemas.microsoft.com/office/drawing/2014/main" id="{A993145A-A47A-4D16-9A4D-6A6B21A2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751" y="1508545"/>
            <a:ext cx="1216152" cy="1216152"/>
          </a:xfrm>
          <a:prstGeom prst="rect">
            <a:avLst/>
          </a:prstGeom>
        </p:spPr>
      </p:pic>
      <p:pic>
        <p:nvPicPr>
          <p:cNvPr id="44" name="Picture 43" descr="A close up of a building&#10;&#10;Description automatically generated">
            <a:extLst>
              <a:ext uri="{FF2B5EF4-FFF2-40B4-BE49-F238E27FC236}">
                <a16:creationId xmlns:a16="http://schemas.microsoft.com/office/drawing/2014/main" id="{190DEA1B-3E04-48DC-BB1C-EDCB6825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9" y="3067305"/>
            <a:ext cx="1219200" cy="1219200"/>
          </a:xfrm>
          <a:prstGeom prst="rect">
            <a:avLst/>
          </a:prstGeom>
        </p:spPr>
      </p:pic>
      <p:pic>
        <p:nvPicPr>
          <p:cNvPr id="54" name="Picture 53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C3B0C710-823A-471E-BAA2-8B688E57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189" y="3067305"/>
            <a:ext cx="1219200" cy="1219200"/>
          </a:xfrm>
          <a:prstGeom prst="rect">
            <a:avLst/>
          </a:prstGeom>
        </p:spPr>
      </p:pic>
      <p:pic>
        <p:nvPicPr>
          <p:cNvPr id="56" name="Picture 55" descr="A close up of a street&#10;&#10;Description automatically generated">
            <a:extLst>
              <a:ext uri="{FF2B5EF4-FFF2-40B4-BE49-F238E27FC236}">
                <a16:creationId xmlns:a16="http://schemas.microsoft.com/office/drawing/2014/main" id="{33066207-F2BB-448B-BF14-AB0C45265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9329" y="3067305"/>
            <a:ext cx="1219200" cy="1219200"/>
          </a:xfrm>
          <a:prstGeom prst="rect">
            <a:avLst/>
          </a:prstGeom>
        </p:spPr>
      </p:pic>
      <p:pic>
        <p:nvPicPr>
          <p:cNvPr id="58" name="Picture 57" descr="A blurry image of a street&#10;&#10;Description automatically generated">
            <a:extLst>
              <a:ext uri="{FF2B5EF4-FFF2-40B4-BE49-F238E27FC236}">
                <a16:creationId xmlns:a16="http://schemas.microsoft.com/office/drawing/2014/main" id="{D4E47D1E-53C4-4BB5-9172-5FE2CFFBC3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5469" y="3067305"/>
            <a:ext cx="1219200" cy="1219200"/>
          </a:xfrm>
          <a:prstGeom prst="rect">
            <a:avLst/>
          </a:prstGeom>
        </p:spPr>
      </p:pic>
      <p:pic>
        <p:nvPicPr>
          <p:cNvPr id="60" name="Picture 59" descr="A blurry image of a street&#10;&#10;Description automatically generated">
            <a:extLst>
              <a:ext uri="{FF2B5EF4-FFF2-40B4-BE49-F238E27FC236}">
                <a16:creationId xmlns:a16="http://schemas.microsoft.com/office/drawing/2014/main" id="{544FE198-6E05-4981-BD97-46831A896E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1609" y="3067305"/>
            <a:ext cx="1219200" cy="1219200"/>
          </a:xfrm>
          <a:prstGeom prst="rect">
            <a:avLst/>
          </a:prstGeom>
        </p:spPr>
      </p:pic>
      <p:pic>
        <p:nvPicPr>
          <p:cNvPr id="62" name="Picture 61" descr="A sign on the side of a road&#10;&#10;Description automatically generated">
            <a:extLst>
              <a:ext uri="{FF2B5EF4-FFF2-40B4-BE49-F238E27FC236}">
                <a16:creationId xmlns:a16="http://schemas.microsoft.com/office/drawing/2014/main" id="{1ED08D92-DB4E-43B3-9100-A3323EB805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751" y="3067305"/>
            <a:ext cx="1219200" cy="121920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/>
          <p:nvPr/>
        </p:nvCxnSpPr>
        <p:spPr>
          <a:xfrm>
            <a:off x="235846" y="1565177"/>
            <a:ext cx="1130403" cy="11304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24F282-9F68-4484-8FDA-FFF0B61B0E6D}"/>
              </a:ext>
            </a:extLst>
          </p:cNvPr>
          <p:cNvSpPr txBox="1"/>
          <p:nvPr/>
        </p:nvSpPr>
        <p:spPr>
          <a:xfrm>
            <a:off x="269711" y="1587521"/>
            <a:ext cx="1130403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  Image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Guide Image</a:t>
            </a:r>
            <a:endParaRPr lang="en-US" sz="1600" dirty="0" err="1">
              <a:latin typeface="+mn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2871893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/>
          <p:nvPr/>
        </p:nvCxnSpPr>
        <p:spPr>
          <a:xfrm>
            <a:off x="1517228" y="1508545"/>
            <a:ext cx="0" cy="27237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2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24" name="Picture 23" descr="A close up of a building&#10;&#10;Description automatically generated">
            <a:extLst>
              <a:ext uri="{FF2B5EF4-FFF2-40B4-BE49-F238E27FC236}">
                <a16:creationId xmlns:a16="http://schemas.microsoft.com/office/drawing/2014/main" id="{70D9D038-8C39-421F-BA7F-E6246B5F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37" y="1508545"/>
            <a:ext cx="1216152" cy="1216152"/>
          </a:xfrm>
          <a:prstGeom prst="rect">
            <a:avLst/>
          </a:prstGeom>
        </p:spPr>
      </p:pic>
      <p:pic>
        <p:nvPicPr>
          <p:cNvPr id="26" name="Picture 25" descr="A picture containing outdoor, sky, ground, building&#10;&#10;Description automatically generated">
            <a:extLst>
              <a:ext uri="{FF2B5EF4-FFF2-40B4-BE49-F238E27FC236}">
                <a16:creationId xmlns:a16="http://schemas.microsoft.com/office/drawing/2014/main" id="{51FADC2A-FB79-4889-8192-B2EE3103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616" y="1508545"/>
            <a:ext cx="1216152" cy="1216152"/>
          </a:xfrm>
          <a:prstGeom prst="rect">
            <a:avLst/>
          </a:prstGeom>
        </p:spPr>
      </p:pic>
      <p:pic>
        <p:nvPicPr>
          <p:cNvPr id="28" name="Picture 27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EF7DDCE3-0576-48F0-AD7C-1B052A6C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95" y="1508545"/>
            <a:ext cx="1216152" cy="1216152"/>
          </a:xfrm>
          <a:prstGeom prst="rect">
            <a:avLst/>
          </a:prstGeom>
        </p:spPr>
      </p:pic>
      <p:pic>
        <p:nvPicPr>
          <p:cNvPr id="30" name="Picture 29" descr="A close up of a road&#10;&#10;Description automatically generated">
            <a:extLst>
              <a:ext uri="{FF2B5EF4-FFF2-40B4-BE49-F238E27FC236}">
                <a16:creationId xmlns:a16="http://schemas.microsoft.com/office/drawing/2014/main" id="{38076FA4-F60B-437A-AD63-D95F225A5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74" y="1508545"/>
            <a:ext cx="1216152" cy="1216152"/>
          </a:xfrm>
          <a:prstGeom prst="rect">
            <a:avLst/>
          </a:prstGeom>
        </p:spPr>
      </p:pic>
      <p:pic>
        <p:nvPicPr>
          <p:cNvPr id="32" name="Picture 31" descr="A close up of a road&#10;&#10;Description automatically generated">
            <a:extLst>
              <a:ext uri="{FF2B5EF4-FFF2-40B4-BE49-F238E27FC236}">
                <a16:creationId xmlns:a16="http://schemas.microsoft.com/office/drawing/2014/main" id="{A993145A-A47A-4D16-9A4D-6A6B21A2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751" y="1508545"/>
            <a:ext cx="1216152" cy="1216152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/>
          <p:nvPr/>
        </p:nvCxnSpPr>
        <p:spPr>
          <a:xfrm>
            <a:off x="235846" y="1565177"/>
            <a:ext cx="1130403" cy="11304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24F282-9F68-4484-8FDA-FFF0B61B0E6D}"/>
              </a:ext>
            </a:extLst>
          </p:cNvPr>
          <p:cNvSpPr txBox="1"/>
          <p:nvPr/>
        </p:nvSpPr>
        <p:spPr>
          <a:xfrm>
            <a:off x="269711" y="1587521"/>
            <a:ext cx="1130403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  Image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Guide Image</a:t>
            </a:r>
            <a:endParaRPr lang="en-US" sz="1600" dirty="0" err="1">
              <a:latin typeface="+mn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2871893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/>
          <p:nvPr/>
        </p:nvCxnSpPr>
        <p:spPr>
          <a:xfrm>
            <a:off x="1517228" y="1508545"/>
            <a:ext cx="0" cy="27237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5218F481-ABF2-4822-B5BA-DAE7E5DC5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237" y="3066202"/>
            <a:ext cx="1219200" cy="1219200"/>
          </a:xfrm>
          <a:prstGeom prst="rect">
            <a:avLst/>
          </a:prstGeom>
        </p:spPr>
      </p:pic>
      <p:pic>
        <p:nvPicPr>
          <p:cNvPr id="6" name="Picture 5" descr="A close up of a street&#10;&#10;Description automatically generated">
            <a:extLst>
              <a:ext uri="{FF2B5EF4-FFF2-40B4-BE49-F238E27FC236}">
                <a16:creationId xmlns:a16="http://schemas.microsoft.com/office/drawing/2014/main" id="{6F958B2E-6265-4A24-A64E-2FB30A20A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615" y="3066202"/>
            <a:ext cx="1219200" cy="1219200"/>
          </a:xfrm>
          <a:prstGeom prst="rect">
            <a:avLst/>
          </a:prstGeom>
        </p:spPr>
      </p:pic>
      <p:pic>
        <p:nvPicPr>
          <p:cNvPr id="8" name="Picture 7" descr="A picture containing outdoor, ground, sky&#10;&#10;Description automatically generated">
            <a:extLst>
              <a:ext uri="{FF2B5EF4-FFF2-40B4-BE49-F238E27FC236}">
                <a16:creationId xmlns:a16="http://schemas.microsoft.com/office/drawing/2014/main" id="{3653A3A2-5DEE-49DB-9A72-0B4F92A1E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6993" y="3066202"/>
            <a:ext cx="1219200" cy="1219200"/>
          </a:xfrm>
          <a:prstGeom prst="rect">
            <a:avLst/>
          </a:prstGeom>
        </p:spPr>
      </p:pic>
      <p:pic>
        <p:nvPicPr>
          <p:cNvPr id="10" name="Picture 9" descr="A blurry image of a street&#10;&#10;Description automatically generated">
            <a:extLst>
              <a:ext uri="{FF2B5EF4-FFF2-40B4-BE49-F238E27FC236}">
                <a16:creationId xmlns:a16="http://schemas.microsoft.com/office/drawing/2014/main" id="{2CB15847-C5A6-4240-B3D5-AC00A03BE7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2371" y="3066202"/>
            <a:ext cx="1219200" cy="1219200"/>
          </a:xfrm>
          <a:prstGeom prst="rect">
            <a:avLst/>
          </a:prstGeom>
        </p:spPr>
      </p:pic>
      <p:pic>
        <p:nvPicPr>
          <p:cNvPr id="12" name="Picture 11" descr="A sign on the side of a road&#10;&#10;Description automatically generated">
            <a:extLst>
              <a:ext uri="{FF2B5EF4-FFF2-40B4-BE49-F238E27FC236}">
                <a16:creationId xmlns:a16="http://schemas.microsoft.com/office/drawing/2014/main" id="{54415F61-9111-41D9-925B-F4BD5B6429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751" y="3066202"/>
            <a:ext cx="1219200" cy="1219200"/>
          </a:xfrm>
          <a:prstGeom prst="rect">
            <a:avLst/>
          </a:prstGeom>
        </p:spPr>
      </p:pic>
      <p:pic>
        <p:nvPicPr>
          <p:cNvPr id="29" name="Picture 28" descr="A picture containing outdoor, sky, ground, building&#10;&#10;Description automatically generated">
            <a:extLst>
              <a:ext uri="{FF2B5EF4-FFF2-40B4-BE49-F238E27FC236}">
                <a16:creationId xmlns:a16="http://schemas.microsoft.com/office/drawing/2014/main" id="{41445BCC-90FA-4D71-8C5E-44897947C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7" y="3069250"/>
            <a:ext cx="1216152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8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0C43-17C7-4B2A-B60D-9FA62269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DCAC1-48C3-4F9B-8ABD-FD43097E89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 on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separate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</a:t>
            </a:r>
            <a:r>
              <a:rPr lang="de-DE" altLang="zh-CN" dirty="0"/>
              <a:t> </a:t>
            </a:r>
            <a:r>
              <a:rPr lang="de-DE" altLang="zh-CN" dirty="0" err="1"/>
              <a:t>other</a:t>
            </a:r>
            <a:r>
              <a:rPr lang="de-DE" altLang="zh-CN" dirty="0"/>
              <a:t> </a:t>
            </a:r>
            <a:r>
              <a:rPr lang="de-DE" altLang="zh-CN" dirty="0" err="1"/>
              <a:t>dataset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44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a651219b7_0_0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Update on the Cycle GAN</a:t>
            </a:r>
            <a:endParaRPr/>
          </a:p>
        </p:txBody>
      </p:sp>
      <p:sp>
        <p:nvSpPr>
          <p:cNvPr id="274" name="Google Shape;274;g5a651219b7_0_0"/>
          <p:cNvSpPr txBox="1">
            <a:spLocks noGrp="1"/>
          </p:cNvSpPr>
          <p:nvPr>
            <p:ph type="body" idx="1"/>
          </p:nvPr>
        </p:nvSpPr>
        <p:spPr>
          <a:xfrm>
            <a:off x="319100" y="1484046"/>
            <a:ext cx="8508900" cy="5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Last week we discussed,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Introduce extra channels in data to condition the output.</a:t>
            </a:r>
            <a:endParaRPr/>
          </a:p>
        </p:txBody>
      </p:sp>
      <p:sp>
        <p:nvSpPr>
          <p:cNvPr id="275" name="Google Shape;275;g5a651219b7_0_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276" name="Google Shape;276;g5a651219b7_0_0"/>
          <p:cNvSpPr/>
          <p:nvPr/>
        </p:nvSpPr>
        <p:spPr>
          <a:xfrm>
            <a:off x="1015800" y="2182700"/>
            <a:ext cx="2052000" cy="14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IMAGE</a:t>
            </a:r>
            <a:endParaRPr/>
          </a:p>
        </p:txBody>
      </p:sp>
      <p:sp>
        <p:nvSpPr>
          <p:cNvPr id="277" name="Google Shape;277;g5a651219b7_0_0"/>
          <p:cNvSpPr/>
          <p:nvPr/>
        </p:nvSpPr>
        <p:spPr>
          <a:xfrm>
            <a:off x="3067800" y="2187200"/>
            <a:ext cx="717000" cy="1483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Target</a:t>
            </a:r>
            <a:endParaRPr dirty="0"/>
          </a:p>
        </p:txBody>
      </p:sp>
      <p:sp>
        <p:nvSpPr>
          <p:cNvPr id="278" name="Google Shape;278;g5a651219b7_0_0"/>
          <p:cNvSpPr/>
          <p:nvPr/>
        </p:nvSpPr>
        <p:spPr>
          <a:xfrm>
            <a:off x="4237725" y="2747600"/>
            <a:ext cx="1164600" cy="27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5a651219b7_0_0"/>
          <p:cNvSpPr/>
          <p:nvPr/>
        </p:nvSpPr>
        <p:spPr>
          <a:xfrm>
            <a:off x="6004375" y="2187200"/>
            <a:ext cx="2052000" cy="1483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IMAGE</a:t>
            </a:r>
            <a:endParaRPr/>
          </a:p>
        </p:txBody>
      </p:sp>
      <p:sp>
        <p:nvSpPr>
          <p:cNvPr id="280" name="Google Shape;280;g5a651219b7_0_0"/>
          <p:cNvSpPr txBox="1">
            <a:spLocks noGrp="1"/>
          </p:cNvSpPr>
          <p:nvPr>
            <p:ph type="body" idx="1"/>
          </p:nvPr>
        </p:nvSpPr>
        <p:spPr>
          <a:xfrm>
            <a:off x="319100" y="3966284"/>
            <a:ext cx="8508900" cy="5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Problem: Training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incorporate</a:t>
            </a:r>
            <a:r>
              <a:rPr lang="de-DE" dirty="0"/>
              <a:t> all </a:t>
            </a:r>
            <a:r>
              <a:rPr lang="de-DE" dirty="0" err="1"/>
              <a:t>combinations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support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a651219b7_0_1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Solution: for each batch generate images with targets</a:t>
            </a:r>
            <a:endParaRPr/>
          </a:p>
        </p:txBody>
      </p:sp>
      <p:sp>
        <p:nvSpPr>
          <p:cNvPr id="287" name="Google Shape;287;g5a651219b7_0_1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pic>
        <p:nvPicPr>
          <p:cNvPr id="288" name="Google Shape;288;g5a651219b7_0_13"/>
          <p:cNvPicPr preferRelativeResize="0"/>
          <p:nvPr/>
        </p:nvPicPr>
        <p:blipFill rotWithShape="1">
          <a:blip r:embed="rId3">
            <a:alphaModFix/>
          </a:blip>
          <a:srcRect l="24964" t="33329" r="36379" b="55663"/>
          <a:stretch/>
        </p:blipFill>
        <p:spPr>
          <a:xfrm>
            <a:off x="938075" y="2147950"/>
            <a:ext cx="6766349" cy="108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a651219b7_0_2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Solution: Forward pass for each case</a:t>
            </a:r>
            <a:endParaRPr/>
          </a:p>
        </p:txBody>
      </p:sp>
      <p:sp>
        <p:nvSpPr>
          <p:cNvPr id="295" name="Google Shape;295;g5a651219b7_0_23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5a651219b7_0_2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pic>
        <p:nvPicPr>
          <p:cNvPr id="297" name="Google Shape;297;g5a651219b7_0_23"/>
          <p:cNvPicPr preferRelativeResize="0"/>
          <p:nvPr/>
        </p:nvPicPr>
        <p:blipFill rotWithShape="1">
          <a:blip r:embed="rId3">
            <a:alphaModFix/>
          </a:blip>
          <a:srcRect l="23355" t="10283" r="23173" b="33087"/>
          <a:stretch/>
        </p:blipFill>
        <p:spPr>
          <a:xfrm>
            <a:off x="1314425" y="1552750"/>
            <a:ext cx="6239074" cy="34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a651219b7_0_31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Solution: calculate Discriminator loss for each case</a:t>
            </a:r>
            <a:endParaRPr/>
          </a:p>
        </p:txBody>
      </p:sp>
      <p:sp>
        <p:nvSpPr>
          <p:cNvPr id="304" name="Google Shape;304;g5a651219b7_0_31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5a651219b7_0_3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pic>
        <p:nvPicPr>
          <p:cNvPr id="306" name="Google Shape;306;g5a651219b7_0_31"/>
          <p:cNvPicPr preferRelativeResize="0"/>
          <p:nvPr/>
        </p:nvPicPr>
        <p:blipFill rotWithShape="1">
          <a:blip r:embed="rId3">
            <a:alphaModFix/>
          </a:blip>
          <a:srcRect l="24490" t="12303" r="22797" b="33087"/>
          <a:stretch/>
        </p:blipFill>
        <p:spPr>
          <a:xfrm>
            <a:off x="1536575" y="1521738"/>
            <a:ext cx="5434651" cy="3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a651219b7_0_39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Solution: Add all losses together &amp; perform a backward pass</a:t>
            </a:r>
            <a:endParaRPr/>
          </a:p>
        </p:txBody>
      </p:sp>
      <p:sp>
        <p:nvSpPr>
          <p:cNvPr id="313" name="Google Shape;313;g5a651219b7_0_3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pic>
        <p:nvPicPr>
          <p:cNvPr id="314" name="Google Shape;314;g5a651219b7_0_39"/>
          <p:cNvPicPr preferRelativeResize="0"/>
          <p:nvPr/>
        </p:nvPicPr>
        <p:blipFill rotWithShape="1">
          <a:blip r:embed="rId3">
            <a:alphaModFix/>
          </a:blip>
          <a:srcRect l="24122" t="37492" r="7482" b="36195"/>
          <a:stretch/>
        </p:blipFill>
        <p:spPr>
          <a:xfrm>
            <a:off x="319100" y="2029848"/>
            <a:ext cx="8259701" cy="178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a651219b7_0_12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Results:</a:t>
            </a:r>
            <a:endParaRPr/>
          </a:p>
        </p:txBody>
      </p:sp>
      <p:sp>
        <p:nvSpPr>
          <p:cNvPr id="321" name="Google Shape;321;g5a651219b7_0_12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322" name="Google Shape;322;g5a651219b7_0_127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Expected</a:t>
            </a:r>
            <a:r>
              <a:rPr lang="de-DE" dirty="0"/>
              <a:t>: </a:t>
            </a:r>
            <a:r>
              <a:rPr lang="de-DE" dirty="0" err="1"/>
              <a:t>Conditioning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in extra </a:t>
            </a:r>
            <a:r>
              <a:rPr lang="de-DE" dirty="0" err="1"/>
              <a:t>channels</a:t>
            </a:r>
            <a:r>
              <a:rPr lang="de-DE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: Nothing!</a:t>
            </a:r>
            <a:endParaRPr dirty="0"/>
          </a:p>
        </p:txBody>
      </p:sp>
      <p:pic>
        <p:nvPicPr>
          <p:cNvPr id="323" name="Google Shape;323;g5a651219b7_0_127"/>
          <p:cNvPicPr preferRelativeResize="0"/>
          <p:nvPr/>
        </p:nvPicPr>
        <p:blipFill rotWithShape="1">
          <a:blip r:embed="rId3">
            <a:alphaModFix/>
          </a:blip>
          <a:srcRect r="2695" b="28703"/>
          <a:stretch/>
        </p:blipFill>
        <p:spPr>
          <a:xfrm>
            <a:off x="1025825" y="2439550"/>
            <a:ext cx="6190675" cy="255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a651219b7_0_50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What Next?</a:t>
            </a:r>
            <a:endParaRPr/>
          </a:p>
        </p:txBody>
      </p:sp>
      <p:sp>
        <p:nvSpPr>
          <p:cNvPr id="330" name="Google Shape;330;g5a651219b7_0_505"/>
          <p:cNvSpPr txBox="1">
            <a:spLocks noGrp="1"/>
          </p:cNvSpPr>
          <p:nvPr>
            <p:ph type="body" idx="1"/>
          </p:nvPr>
        </p:nvSpPr>
        <p:spPr>
          <a:xfrm>
            <a:off x="319100" y="1484056"/>
            <a:ext cx="8508900" cy="157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Figure out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logical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technique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at all</a:t>
            </a:r>
            <a:endParaRPr dirty="0"/>
          </a:p>
        </p:txBody>
      </p:sp>
      <p:sp>
        <p:nvSpPr>
          <p:cNvPr id="331" name="Google Shape;331;g5a651219b7_0_50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0</TotalTime>
  <Words>337</Words>
  <Application>Microsoft Office PowerPoint</Application>
  <PresentationFormat>On-screen Show (16:9)</PresentationFormat>
  <Paragraphs>88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Noto Sans Symbols</vt:lpstr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Conditional GAN – Week 3</vt:lpstr>
      <vt:lpstr>Last Week‘s recap and to do‘s</vt:lpstr>
      <vt:lpstr>Update on the Cycle GAN</vt:lpstr>
      <vt:lpstr>Solution: for each batch generate images with targets</vt:lpstr>
      <vt:lpstr>Solution: Forward pass for each case</vt:lpstr>
      <vt:lpstr>Solution: calculate Discriminator loss for each case</vt:lpstr>
      <vt:lpstr>Solution: Add all losses together &amp; perform a backward pass</vt:lpstr>
      <vt:lpstr>Results:</vt:lpstr>
      <vt:lpstr>What Next?</vt:lpstr>
      <vt:lpstr>MUNIT – Multimodal Unsupervised Image2Image Translation</vt:lpstr>
      <vt:lpstr>MUNIT – Encoding the image into „Content“ and „Style“</vt:lpstr>
      <vt:lpstr>MUNIT – Architecture</vt:lpstr>
      <vt:lpstr>MUNIT – GAN and reconstruction loss</vt:lpstr>
      <vt:lpstr>MUNIT – Use an example to „guide“ to the desired style</vt:lpstr>
      <vt:lpstr>Challenge 1: Create Conda Env with Pytorch 0.4.1</vt:lpstr>
      <vt:lpstr>Challenge 2: Tensorflow-GPU doesn‘t work</vt:lpstr>
      <vt:lpstr>Workaround: Google Colab</vt:lpstr>
      <vt:lpstr>Results</vt:lpstr>
      <vt:lpstr>Results</vt:lpstr>
      <vt:lpstr>Results</vt:lpstr>
      <vt:lpstr>Results</vt:lpstr>
      <vt:lpstr>Results</vt:lpstr>
      <vt:lpstr>What‘s next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GAN</dc:title>
  <dc:creator>Yang An</dc:creator>
  <cp:lastModifiedBy>Yang An</cp:lastModifiedBy>
  <cp:revision>34</cp:revision>
  <cp:lastPrinted>2015-07-30T14:04:45Z</cp:lastPrinted>
  <dcterms:created xsi:type="dcterms:W3CDTF">2019-05-06T13:17:10Z</dcterms:created>
  <dcterms:modified xsi:type="dcterms:W3CDTF">2019-05-21T17:40:23Z</dcterms:modified>
</cp:coreProperties>
</file>